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6" r:id="rId1"/>
  </p:sldMasterIdLst>
  <p:notesMasterIdLst>
    <p:notesMasterId r:id="rId37"/>
  </p:notesMasterIdLst>
  <p:sldIdLst>
    <p:sldId id="256" r:id="rId2"/>
    <p:sldId id="262" r:id="rId3"/>
    <p:sldId id="286" r:id="rId4"/>
    <p:sldId id="261" r:id="rId5"/>
    <p:sldId id="283" r:id="rId6"/>
    <p:sldId id="284" r:id="rId7"/>
    <p:sldId id="287" r:id="rId8"/>
    <p:sldId id="260" r:id="rId9"/>
    <p:sldId id="271" r:id="rId10"/>
    <p:sldId id="265" r:id="rId11"/>
    <p:sldId id="269" r:id="rId12"/>
    <p:sldId id="278" r:id="rId13"/>
    <p:sldId id="279" r:id="rId14"/>
    <p:sldId id="277" r:id="rId15"/>
    <p:sldId id="289" r:id="rId16"/>
    <p:sldId id="272" r:id="rId17"/>
    <p:sldId id="288" r:id="rId18"/>
    <p:sldId id="301" r:id="rId19"/>
    <p:sldId id="290" r:id="rId20"/>
    <p:sldId id="291" r:id="rId21"/>
    <p:sldId id="273" r:id="rId22"/>
    <p:sldId id="292" r:id="rId23"/>
    <p:sldId id="293" r:id="rId24"/>
    <p:sldId id="295" r:id="rId25"/>
    <p:sldId id="294" r:id="rId26"/>
    <p:sldId id="281" r:id="rId27"/>
    <p:sldId id="280" r:id="rId28"/>
    <p:sldId id="285" r:id="rId29"/>
    <p:sldId id="275" r:id="rId30"/>
    <p:sldId id="268" r:id="rId31"/>
    <p:sldId id="257" r:id="rId32"/>
    <p:sldId id="282" r:id="rId33"/>
    <p:sldId id="266" r:id="rId34"/>
    <p:sldId id="259" r:id="rId35"/>
    <p:sldId id="30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2"/>
    <p:restoredTop sz="83333"/>
  </p:normalViewPr>
  <p:slideViewPr>
    <p:cSldViewPr snapToGrid="0" snapToObjects="1">
      <p:cViewPr varScale="1">
        <p:scale>
          <a:sx n="105" d="100"/>
          <a:sy n="105" d="100"/>
        </p:scale>
        <p:origin x="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765B7-03EE-134F-96A0-AAC0FCD89E47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D42B8-B419-804F-AD26-3898623E0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60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February 27: possible travel in D.C.</a:t>
            </a:r>
          </a:p>
          <a:p>
            <a:r>
              <a:rPr lang="en-US" baseline="0" dirty="0"/>
              <a:t>March 13: spring break! (also my birthday)</a:t>
            </a:r>
          </a:p>
          <a:p>
            <a:r>
              <a:rPr lang="en-US" baseline="0" dirty="0"/>
              <a:t>April 3: </a:t>
            </a:r>
            <a:r>
              <a:rPr lang="en-US" baseline="0" dirty="0" err="1"/>
              <a:t>AnacondaCON</a:t>
            </a:r>
            <a:r>
              <a:rPr lang="en-US" baseline="0" dirty="0"/>
              <a:t> (if anyone is even planning to go)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Emphasis:</a:t>
            </a:r>
          </a:p>
          <a:p>
            <a:r>
              <a:rPr lang="en-US" baseline="0" dirty="0"/>
              <a:t> - </a:t>
            </a:r>
            <a:r>
              <a:rPr lang="en-US" baseline="0" dirty="0" err="1"/>
              <a:t>Mojtaba</a:t>
            </a:r>
            <a:r>
              <a:rPr lang="en-US" baseline="0" dirty="0"/>
              <a:t> (practice for IEEE, prospectus)</a:t>
            </a:r>
          </a:p>
          <a:p>
            <a:r>
              <a:rPr lang="en-US" baseline="0" dirty="0"/>
              <a:t> - Christian (practice for defense)</a:t>
            </a:r>
          </a:p>
          <a:p>
            <a:r>
              <a:rPr lang="en-US" baseline="0" dirty="0"/>
              <a:t> - Raj (practice for defense, SciPy)</a:t>
            </a:r>
          </a:p>
          <a:p>
            <a:r>
              <a:rPr lang="en-US" baseline="0" dirty="0"/>
              <a:t> - Andrew (practice for defense, SciPy)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D42B8-B419-804F-AD26-3898623E01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4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35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07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0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2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39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868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1/21/19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28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81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1/21/19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6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10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58C241D-50AA-DE42-8734-C4333B430EA1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52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C241D-50AA-DE42-8734-C4333B430EA1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974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dd.org/kdd2019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iccv2019.thecvf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scipy2018.scipy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southerndatascience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summerofcode.withgoogle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joss.theoj.org/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quinngroup.github.io/people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dium.com/the-quark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rsna-pneumonia-detection-challenge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www.kaggle.com/c/data-science-bowl-201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miccai2018.org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biomedicalimaging.org/2019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cvpr2019.thecvf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icml.cc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acm-bcb.org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gacrc.uga.edu/wiki/Main_Pag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neurips.cc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dsaa2019.dsaa.c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BE7D7E-0842-4F38-9557-0D617EE85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32CE0E-5DF1-4910-9170-60FCDE09D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0072" y="964769"/>
            <a:ext cx="4966432" cy="2376915"/>
          </a:xfrm>
        </p:spPr>
        <p:txBody>
          <a:bodyPr>
            <a:normAutofit/>
          </a:bodyPr>
          <a:lstStyle/>
          <a:p>
            <a:r>
              <a:rPr lang="en-US" sz="4200" dirty="0"/>
              <a:t>Quinn Research Group Meeting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0074" y="3529159"/>
            <a:ext cx="4972063" cy="1612688"/>
          </a:xfrm>
        </p:spPr>
        <p:txBody>
          <a:bodyPr>
            <a:normAutofit/>
          </a:bodyPr>
          <a:lstStyle/>
          <a:p>
            <a:r>
              <a:rPr lang="en-US" dirty="0"/>
              <a:t>January 23, 2019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48BE64-6C02-4E42-BDA9-6B8B59C4C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8" y="482171"/>
            <a:ext cx="4641751" cy="5149101"/>
            <a:chOff x="632238" y="482171"/>
            <a:chExt cx="4641751" cy="51491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D431A6-9E1C-4B11-BDBB-3657C592F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8" y="482171"/>
              <a:ext cx="464175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812A6D-4B8E-47C7-8209-617FCA0F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7" y="812507"/>
              <a:ext cx="4001652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262252E-3BC8-4D09-B5AC-AEC6296B9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8720" y="977099"/>
            <a:ext cx="3661944" cy="4136205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5CAC9-46E2-C74D-BED3-AE80B044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23" y="1368360"/>
            <a:ext cx="3362141" cy="336214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5CBE9D-E580-4E12-A631-39FF36782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0073" y="3526496"/>
            <a:ext cx="495950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CD736FD-103D-4A07-94DB-2E05C99C0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4EB30B-2659-4978-B415-0296628B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8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ACM SIGKDD</a:t>
            </a:r>
          </a:p>
          <a:p>
            <a:pPr lvl="1"/>
            <a:r>
              <a:rPr lang="en-US" dirty="0"/>
              <a:t>Anchorage, Alaska</a:t>
            </a:r>
          </a:p>
          <a:p>
            <a:pPr lvl="1"/>
            <a:r>
              <a:rPr lang="en-US" dirty="0"/>
              <a:t>Tippy-top data science conference</a:t>
            </a:r>
          </a:p>
          <a:p>
            <a:pPr lvl="1"/>
            <a:r>
              <a:rPr lang="en-US" b="1" dirty="0"/>
              <a:t>Submission deadline: Feb 3</a:t>
            </a:r>
            <a:endParaRPr lang="en-US" dirty="0"/>
          </a:p>
          <a:p>
            <a:pPr lvl="1"/>
            <a:r>
              <a:rPr lang="en-US" dirty="0"/>
              <a:t>Conference dates: Aug 4 - 8</a:t>
            </a:r>
          </a:p>
          <a:p>
            <a:pPr lvl="1"/>
            <a:r>
              <a:rPr lang="en-US" dirty="0">
                <a:hlinkClick r:id="rId2"/>
              </a:rPr>
              <a:t>https://www.kdd.org/kdd2019/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9BB11-CBFE-DF4B-9738-BDEFB9909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244" y="2420238"/>
            <a:ext cx="3733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0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International Conference on Computer Vision</a:t>
            </a:r>
          </a:p>
          <a:p>
            <a:pPr lvl="1"/>
            <a:r>
              <a:rPr lang="en-US" dirty="0"/>
              <a:t>Seoul, Korea</a:t>
            </a:r>
          </a:p>
          <a:p>
            <a:pPr lvl="1"/>
            <a:r>
              <a:rPr lang="en-US" dirty="0"/>
              <a:t>October 27 - Nov 2, 2019</a:t>
            </a:r>
          </a:p>
          <a:p>
            <a:pPr lvl="1"/>
            <a:r>
              <a:rPr lang="en-US" b="1" dirty="0"/>
              <a:t>Paper Registration: March 15</a:t>
            </a:r>
          </a:p>
          <a:p>
            <a:pPr lvl="1"/>
            <a:r>
              <a:rPr lang="en-US" b="1" dirty="0"/>
              <a:t>Paper Submission: March 22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http://iccv2019.thecvf.com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27AD7-B614-F24B-B2E9-2D4BAF8D8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488" y="2636138"/>
            <a:ext cx="4470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4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SciPy</a:t>
            </a:r>
          </a:p>
          <a:p>
            <a:pPr lvl="1"/>
            <a:r>
              <a:rPr lang="en-US" dirty="0"/>
              <a:t>Always in Austin, Texas</a:t>
            </a:r>
          </a:p>
          <a:p>
            <a:pPr lvl="1"/>
            <a:r>
              <a:rPr lang="en-US" b="1" dirty="0"/>
              <a:t>Abstract deadline: Feb 11</a:t>
            </a:r>
          </a:p>
          <a:p>
            <a:pPr lvl="2"/>
            <a:r>
              <a:rPr lang="en-US" dirty="0"/>
              <a:t>Paper does </a:t>
            </a:r>
            <a:r>
              <a:rPr lang="en-US" b="1" dirty="0"/>
              <a:t>NOT </a:t>
            </a:r>
            <a:r>
              <a:rPr lang="en-US" dirty="0"/>
              <a:t>need to be ready; this is</a:t>
            </a:r>
            <a:br>
              <a:rPr lang="en-US" dirty="0"/>
            </a:br>
            <a:r>
              <a:rPr lang="en-US" dirty="0"/>
              <a:t>just an abstract!</a:t>
            </a:r>
          </a:p>
          <a:p>
            <a:pPr lvl="1"/>
            <a:r>
              <a:rPr lang="en-US" dirty="0">
                <a:hlinkClick r:id="rId2"/>
              </a:rPr>
              <a:t>https://scipy2019.scipy.org/</a:t>
            </a:r>
            <a:endParaRPr lang="en-US" dirty="0"/>
          </a:p>
          <a:p>
            <a:pPr lvl="1"/>
            <a:r>
              <a:rPr lang="en-US" b="1" dirty="0"/>
              <a:t>Had two papers accepted to SciPy 2018!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3F36A-0D0D-CC47-A2DB-F17B1FB26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617" y="2603715"/>
            <a:ext cx="5402893" cy="146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3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Southern Data Science Conference 2019</a:t>
            </a:r>
          </a:p>
          <a:p>
            <a:pPr lvl="1"/>
            <a:r>
              <a:rPr lang="en-US" dirty="0"/>
              <a:t>Atlanta, GA</a:t>
            </a:r>
          </a:p>
          <a:p>
            <a:pPr lvl="1"/>
            <a:r>
              <a:rPr lang="en-US" dirty="0"/>
              <a:t>April 11-13, 2019</a:t>
            </a:r>
          </a:p>
          <a:p>
            <a:pPr lvl="1"/>
            <a:r>
              <a:rPr lang="en-US" b="1" dirty="0"/>
              <a:t>Abstracts due: Jan 24</a:t>
            </a:r>
          </a:p>
          <a:p>
            <a:pPr lvl="1"/>
            <a:r>
              <a:rPr lang="en-US" dirty="0">
                <a:hlinkClick r:id="rId2"/>
              </a:rPr>
              <a:t>https://www.southerndatascience.com/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Had two posters accepted to SDSC 2018!</a:t>
            </a:r>
          </a:p>
          <a:p>
            <a:pPr lvl="1"/>
            <a:r>
              <a:rPr lang="en-US" dirty="0"/>
              <a:t>(Full disclosure: I’m on the SDSC Advisory Board)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191357-C816-9F4C-AF8E-5C03DB8EB250}"/>
              </a:ext>
            </a:extLst>
          </p:cNvPr>
          <p:cNvSpPr/>
          <p:nvPr/>
        </p:nvSpPr>
        <p:spPr>
          <a:xfrm>
            <a:off x="6927742" y="2556932"/>
            <a:ext cx="4386021" cy="20305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133B7-FBC2-3E46-BF52-EC1F2DC6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593" y="2812727"/>
            <a:ext cx="4001264" cy="152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2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Summer of Code 2019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5078505" cy="379008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https://summerofcode.withgoogle.com/</a:t>
            </a:r>
            <a:r>
              <a:rPr lang="en-US" dirty="0"/>
              <a:t> </a:t>
            </a:r>
          </a:p>
          <a:p>
            <a:r>
              <a:rPr lang="en-US" dirty="0"/>
              <a:t>Participating organizations announced on </a:t>
            </a:r>
            <a:r>
              <a:rPr lang="en-US" b="1" dirty="0"/>
              <a:t>Feb 26</a:t>
            </a:r>
          </a:p>
          <a:p>
            <a:r>
              <a:rPr lang="en-US" dirty="0"/>
              <a:t>Will move </a:t>
            </a:r>
            <a:r>
              <a:rPr lang="en-US" b="1" dirty="0"/>
              <a:t>fast</a:t>
            </a:r>
            <a:r>
              <a:rPr lang="en-US" dirty="0"/>
              <a:t> after that!</a:t>
            </a:r>
          </a:p>
          <a:p>
            <a:pPr lvl="1"/>
            <a:r>
              <a:rPr lang="en-US" dirty="0"/>
              <a:t>Student Application Period: March 25-April 9</a:t>
            </a:r>
          </a:p>
          <a:p>
            <a:pPr lvl="1"/>
            <a:r>
              <a:rPr lang="en-US" dirty="0"/>
              <a:t>Need to be familiar with potential projects </a:t>
            </a:r>
            <a:r>
              <a:rPr lang="en-US" b="1" dirty="0"/>
              <a:t>before then!</a:t>
            </a:r>
          </a:p>
          <a:p>
            <a:pPr lvl="1"/>
            <a:r>
              <a:rPr lang="en-US" dirty="0"/>
              <a:t>Feb 26 – March 25 period considered </a:t>
            </a:r>
            <a:r>
              <a:rPr lang="en-US" b="1" dirty="0"/>
              <a:t>crucial</a:t>
            </a:r>
            <a:r>
              <a:rPr lang="en-US" dirty="0"/>
              <a:t> for students to interact with orgs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71" y="2556932"/>
            <a:ext cx="3128682" cy="31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24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0BE602-824A-4B43-AE9E-32C43598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Journals and preprints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A7F99-DB9C-5E44-9567-7386E5A3D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multiple rounds of review, really polish your paper, which perhaps started its life as a preprint</a:t>
            </a:r>
          </a:p>
        </p:txBody>
      </p:sp>
    </p:spTree>
    <p:extLst>
      <p:ext uri="{BB962C8B-B14F-4D97-AF65-F5344CB8AC3E}">
        <p14:creationId xmlns:p14="http://schemas.microsoft.com/office/powerpoint/2010/main" val="2696315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Journal of Open Source Software (JOSS) (</a:t>
            </a:r>
            <a:r>
              <a:rPr lang="en-US" dirty="0">
                <a:hlinkClick r:id="rId2"/>
              </a:rPr>
              <a:t>http://joss.theoj.org/</a:t>
            </a:r>
            <a:r>
              <a:rPr lang="en-US" dirty="0"/>
              <a:t> )</a:t>
            </a:r>
          </a:p>
          <a:p>
            <a:r>
              <a:rPr lang="en-US" dirty="0" err="1"/>
              <a:t>eLife</a:t>
            </a:r>
            <a:endParaRPr lang="en-US" dirty="0"/>
          </a:p>
          <a:p>
            <a:r>
              <a:rPr lang="en-US" dirty="0"/>
              <a:t>IEEE</a:t>
            </a:r>
          </a:p>
          <a:p>
            <a:pPr lvl="1"/>
            <a:r>
              <a:rPr lang="en-US" dirty="0"/>
              <a:t>Biomedical and Health Informatics (3.451)</a:t>
            </a:r>
          </a:p>
          <a:p>
            <a:pPr lvl="1"/>
            <a:r>
              <a:rPr lang="en-US" dirty="0"/>
              <a:t>Neural Networks and Learning Systems (6.108)</a:t>
            </a:r>
          </a:p>
          <a:p>
            <a:pPr lvl="1"/>
            <a:r>
              <a:rPr lang="en-US" dirty="0"/>
              <a:t>Image Processing (4.828)</a:t>
            </a:r>
          </a:p>
          <a:p>
            <a:pPr lvl="1"/>
            <a:r>
              <a:rPr lang="en-US" dirty="0"/>
              <a:t>Medical Imaging (3.942)</a:t>
            </a:r>
          </a:p>
          <a:p>
            <a:pPr lvl="1"/>
            <a:r>
              <a:rPr lang="en-US" dirty="0"/>
              <a:t>Computational Biology and Bioinformatics (1.955)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DA8C5-7343-4E44-BB44-8262F27075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ACM</a:t>
            </a:r>
          </a:p>
          <a:p>
            <a:pPr lvl="1"/>
            <a:r>
              <a:rPr lang="en-US" dirty="0"/>
              <a:t>Knowledge Discovery from Data</a:t>
            </a:r>
          </a:p>
          <a:p>
            <a:pPr lvl="1"/>
            <a:r>
              <a:rPr lang="en-US" dirty="0"/>
              <a:t>Computational Biology and Bioinformatics</a:t>
            </a:r>
          </a:p>
          <a:p>
            <a:r>
              <a:rPr lang="en-US" dirty="0" err="1"/>
              <a:t>PLoS</a:t>
            </a:r>
            <a:endParaRPr lang="en-US" dirty="0"/>
          </a:p>
          <a:p>
            <a:pPr lvl="1"/>
            <a:r>
              <a:rPr lang="en-US" dirty="0"/>
              <a:t>ONE</a:t>
            </a:r>
          </a:p>
          <a:p>
            <a:pPr lvl="1"/>
            <a:r>
              <a:rPr lang="en-US" dirty="0"/>
              <a:t>Computational Biology</a:t>
            </a:r>
          </a:p>
          <a:p>
            <a:r>
              <a:rPr lang="en-US" dirty="0" err="1"/>
              <a:t>PeerJ</a:t>
            </a:r>
            <a:endParaRPr lang="en-US" dirty="0"/>
          </a:p>
          <a:p>
            <a:pPr lvl="1"/>
            <a:r>
              <a:rPr lang="en-US" dirty="0"/>
              <a:t>Computer Science</a:t>
            </a:r>
          </a:p>
          <a:p>
            <a:pPr lvl="1"/>
            <a:r>
              <a:rPr lang="en-US" dirty="0"/>
              <a:t>Preprint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48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FBB0-21E6-B249-BDBC-F64BF4037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Preprint servers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8CC3A-E77D-6D48-9763-DFF7DFC2A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549" y="1436014"/>
            <a:ext cx="9073334" cy="515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82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93D9E-C595-C74C-A550-426A1120D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 (Research Experience for Undergrads)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7CABC-54EE-F046-AF5A-5CBB8CBA3D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422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</a:t>
            </a:r>
          </a:p>
          <a:p>
            <a:pPr lvl="1"/>
            <a:r>
              <a:rPr lang="en-US" dirty="0"/>
              <a:t>are an undergraduate</a:t>
            </a:r>
          </a:p>
          <a:p>
            <a:pPr lvl="1"/>
            <a:r>
              <a:rPr lang="en-US" dirty="0"/>
              <a:t>are NOT in your final year</a:t>
            </a:r>
          </a:p>
          <a:p>
            <a:pPr lvl="1"/>
            <a:r>
              <a:rPr lang="en-US" dirty="0"/>
              <a:t>are potentially interested in pursuing research after graduating</a:t>
            </a:r>
          </a:p>
          <a:p>
            <a:pPr lvl="1"/>
            <a:r>
              <a:rPr lang="en-US" dirty="0"/>
              <a:t>have never been to Pittsburgh and/or are interested in visiting</a:t>
            </a:r>
          </a:p>
          <a:p>
            <a:r>
              <a:rPr lang="en-US" dirty="0" err="1"/>
              <a:t>TECBio</a:t>
            </a:r>
            <a:r>
              <a:rPr lang="en-US" dirty="0"/>
              <a:t> REU at University of Pittsburgh</a:t>
            </a:r>
          </a:p>
          <a:p>
            <a:pPr lvl="1"/>
            <a:r>
              <a:rPr lang="en-US" dirty="0"/>
              <a:t>May 20 through July 26</a:t>
            </a:r>
          </a:p>
          <a:p>
            <a:pPr lvl="1"/>
            <a:r>
              <a:rPr lang="en-US" dirty="0"/>
              <a:t>$5,750 stipend + housing + travel</a:t>
            </a:r>
          </a:p>
          <a:p>
            <a:r>
              <a:rPr lang="en-US" dirty="0"/>
              <a:t>Applications due </a:t>
            </a:r>
            <a:r>
              <a:rPr lang="en-US" b="1" dirty="0"/>
              <a:t>Feb 11, 2019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729560-5E5C-6649-A9E3-E1B92F404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528" y="2159000"/>
            <a:ext cx="5323840" cy="2079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EB89ED-D2A1-B24A-BAF4-B614ADF1FEE6}"/>
              </a:ext>
            </a:extLst>
          </p:cNvPr>
          <p:cNvSpPr/>
          <p:nvPr/>
        </p:nvSpPr>
        <p:spPr>
          <a:xfrm>
            <a:off x="7692256" y="4348765"/>
            <a:ext cx="2562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tecbioreu.pitt.edu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4459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3FB221-3F2F-A040-8033-F7B3EAA7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next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C8033-55B9-6441-9B83-54DDF404A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8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Mojtaba</a:t>
            </a:r>
            <a:r>
              <a:rPr lang="en-US" dirty="0"/>
              <a:t> </a:t>
            </a:r>
            <a:r>
              <a:rPr lang="en-US" dirty="0" err="1"/>
              <a:t>Fazli</a:t>
            </a:r>
            <a:r>
              <a:rPr lang="en-US" dirty="0"/>
              <a:t> (Ph.D.)</a:t>
            </a:r>
          </a:p>
          <a:p>
            <a:r>
              <a:rPr lang="en-US" dirty="0" err="1"/>
              <a:t>Bahaa</a:t>
            </a:r>
            <a:r>
              <a:rPr lang="en-US" dirty="0"/>
              <a:t> </a:t>
            </a:r>
            <a:r>
              <a:rPr lang="en-US" dirty="0" err="1"/>
              <a:t>AlAila</a:t>
            </a:r>
            <a:r>
              <a:rPr lang="en-US" dirty="0"/>
              <a:t> (Ph.D.)</a:t>
            </a:r>
          </a:p>
          <a:p>
            <a:r>
              <a:rPr lang="en-US" dirty="0"/>
              <a:t>Rajeswari Sivakumar (M.S.; remote)</a:t>
            </a:r>
          </a:p>
          <a:p>
            <a:r>
              <a:rPr lang="en-US" dirty="0"/>
              <a:t>Christian McDaniel (M.S.)</a:t>
            </a:r>
          </a:p>
          <a:p>
            <a:r>
              <a:rPr lang="en-US" dirty="0" err="1"/>
              <a:t>Weiwen</a:t>
            </a:r>
            <a:r>
              <a:rPr lang="en-US" dirty="0"/>
              <a:t> Xu (M.S.)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Andrew Durden (B.S. turned M.S.)</a:t>
            </a:r>
          </a:p>
          <a:p>
            <a:r>
              <a:rPr lang="en-US" dirty="0"/>
              <a:t>Zane Page (B.S.)</a:t>
            </a:r>
          </a:p>
          <a:p>
            <a:r>
              <a:rPr lang="en-US" dirty="0"/>
              <a:t>Sonia Rao (B.S.)</a:t>
            </a:r>
          </a:p>
          <a:p>
            <a:r>
              <a:rPr lang="en-US" dirty="0" err="1"/>
              <a:t>Meekail</a:t>
            </a:r>
            <a:r>
              <a:rPr lang="en-US" dirty="0"/>
              <a:t> Zain (B.S.)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6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B156-05D9-D14B-97D8-917CCE58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the QRG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25CC78-1D2C-8E4D-9BDC-D840E1393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Send me your GitHub username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C6A6E-FAEF-C241-9BF4-51E8F355C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716" y="2962069"/>
            <a:ext cx="825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38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Pictures +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https://quinngroup.github.io/people.html</a:t>
            </a:r>
            <a:r>
              <a:rPr lang="en-US" sz="2000" dirty="0"/>
              <a:t> </a:t>
            </a:r>
          </a:p>
          <a:p>
            <a:r>
              <a:rPr lang="en-US" sz="2000" dirty="0"/>
              <a:t>Email address, GitHub, social network handles, </a:t>
            </a:r>
            <a:r>
              <a:rPr lang="en-US" sz="2000" dirty="0" err="1"/>
              <a:t>etc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F93A6-8547-5A4B-9293-E206C620C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52" y="1089472"/>
            <a:ext cx="5181142" cy="1696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48B76-9536-0541-A218-D333CA8D2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383" y="3070183"/>
            <a:ext cx="4440813" cy="2511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2F27E-D19F-4B4E-9A84-A392E01B9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880" y="3611030"/>
            <a:ext cx="4036087" cy="228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A16BC0-E433-8C4D-B76F-E50AC8B8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it’s your turn to give a talk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2174F-BBA6-FF4E-854A-2497C0ED9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625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(yep, we’re putting presentation materials on GitHub now!)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Clone the repository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 into the folder for the proper year (so for you, this would be </a:t>
            </a:r>
            <a:r>
              <a:rPr lang="en-US" b="1" dirty="0"/>
              <a:t>2019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new folder there in the format: </a:t>
            </a:r>
            <a:r>
              <a:rPr lang="en-US" dirty="0">
                <a:latin typeface="Courier" pitchFamily="2" charset="0"/>
              </a:rPr>
              <a:t>&lt;month&gt;&lt;day&gt;_&lt;name&gt;_&lt;summary&gt;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Courier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README file with a summary of your talk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Include all the materials (pptx, paper, notebooks, </a:t>
            </a:r>
            <a:r>
              <a:rPr lang="en-US" dirty="0" err="1"/>
              <a:t>etc</a:t>
            </a:r>
            <a:r>
              <a:rPr lang="en-US" dirty="0"/>
              <a:t>) in that folder (NOT raw data though)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From inside that directory: add, commit, and push everything back out!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525D70-D9A3-1A4D-A071-B3D256962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22" b="11662"/>
          <a:stretch/>
        </p:blipFill>
        <p:spPr>
          <a:xfrm>
            <a:off x="2992499" y="2903260"/>
            <a:ext cx="5973371" cy="2804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5EC979-5962-9C4C-A966-5C8EAAE2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016" y="4132737"/>
            <a:ext cx="32512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A98CC-3F98-7847-8A70-D2E136E9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 this semester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EF28D-1B10-4B4B-B8D9-5C53C3C6E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980655" cy="4111936"/>
          </a:xfrm>
        </p:spPr>
        <p:txBody>
          <a:bodyPr>
            <a:normAutofit/>
          </a:bodyPr>
          <a:lstStyle/>
          <a:p>
            <a:r>
              <a:rPr lang="en-US" dirty="0"/>
              <a:t>Publish a blog post on our “Quarks” Medium account! </a:t>
            </a:r>
            <a:br>
              <a:rPr lang="en-US" dirty="0"/>
            </a:br>
            <a:r>
              <a:rPr lang="en-US" dirty="0">
                <a:hlinkClick r:id="rId2"/>
              </a:rPr>
              <a:t>https://medium.com/the-quarks</a:t>
            </a:r>
            <a:r>
              <a:rPr lang="en-US" dirty="0"/>
              <a:t> </a:t>
            </a:r>
          </a:p>
          <a:p>
            <a:r>
              <a:rPr lang="en-US" dirty="0"/>
              <a:t>Can be on anything!</a:t>
            </a:r>
          </a:p>
          <a:p>
            <a:pPr lvl="1"/>
            <a:r>
              <a:rPr lang="en-US" dirty="0"/>
              <a:t>Some software you used (Christian’s posts)</a:t>
            </a:r>
          </a:p>
          <a:p>
            <a:pPr lvl="1"/>
            <a:r>
              <a:rPr lang="en-US" dirty="0"/>
              <a:t>The latest results of your research (Andrew’s post)</a:t>
            </a:r>
          </a:p>
          <a:p>
            <a:pPr lvl="1"/>
            <a:r>
              <a:rPr lang="en-US" dirty="0"/>
              <a:t>A cool paper you came across</a:t>
            </a:r>
          </a:p>
          <a:p>
            <a:pPr lvl="1"/>
            <a:r>
              <a:rPr lang="en-US" dirty="0"/>
              <a:t>[YOUR IDEA HERE]</a:t>
            </a:r>
          </a:p>
          <a:p>
            <a:r>
              <a:rPr lang="en-US" dirty="0"/>
              <a:t>Award for the most-shared blog post!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FC4B7-56A2-E64E-B894-D132BC15C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874" y="2157984"/>
            <a:ext cx="4449637" cy="36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E888-3485-7A46-B5AD-13D94522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Saturday or Sunday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AF197-AC3E-034D-8A74-0A90F9BAC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me a message over Slack or email with the following bits of information: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you accomplished in the past week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Any roadblocks you ran into or problems you had with #1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you plan on doing in the coming week</a:t>
            </a:r>
          </a:p>
          <a:p>
            <a:r>
              <a:rPr lang="en-US" dirty="0"/>
              <a:t>I’ll try to remind everyone, but please take it upon yourself to do this!</a:t>
            </a:r>
          </a:p>
          <a:p>
            <a:r>
              <a:rPr lang="en-US" dirty="0"/>
              <a:t>I refer to these points in our individual meetings each week</a:t>
            </a:r>
          </a:p>
        </p:txBody>
      </p:sp>
    </p:spTree>
    <p:extLst>
      <p:ext uri="{BB962C8B-B14F-4D97-AF65-F5344CB8AC3E}">
        <p14:creationId xmlns:p14="http://schemas.microsoft.com/office/powerpoint/2010/main" val="173648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E2F9-44F8-3840-AB92-F1B25305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21260-ABFD-C94D-9C97-7439FBB94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76310"/>
          </a:xfrm>
        </p:spPr>
        <p:txBody>
          <a:bodyPr/>
          <a:lstStyle/>
          <a:p>
            <a:r>
              <a:rPr lang="en-US" dirty="0"/>
              <a:t>Push your code to GitHub</a:t>
            </a:r>
          </a:p>
          <a:p>
            <a:r>
              <a:rPr lang="en-US" dirty="0"/>
              <a:t>Document </a:t>
            </a:r>
            <a:r>
              <a:rPr lang="en-US" b="1" dirty="0"/>
              <a:t>everything</a:t>
            </a:r>
          </a:p>
          <a:p>
            <a:pPr lvl="1"/>
            <a:r>
              <a:rPr lang="en-US" dirty="0"/>
              <a:t>Make a good README</a:t>
            </a:r>
          </a:p>
          <a:p>
            <a:pPr lvl="1"/>
            <a:r>
              <a:rPr lang="en-US" dirty="0"/>
              <a:t>Include comments in your code</a:t>
            </a:r>
          </a:p>
          <a:p>
            <a:pPr lvl="1"/>
            <a:r>
              <a:rPr lang="en-US" dirty="0"/>
              <a:t>Use the ticket system when you run into problems or need to remind yourself to do something, or even when you just get a crazy idea</a:t>
            </a:r>
          </a:p>
          <a:p>
            <a:pPr lvl="1"/>
            <a:r>
              <a:rPr lang="en-US" dirty="0"/>
              <a:t>Make notes in the GitHub wiki (could later form the basis for a paper or preprint)</a:t>
            </a:r>
          </a:p>
          <a:p>
            <a:r>
              <a:rPr lang="en-US" dirty="0"/>
              <a:t>Ask for help </a:t>
            </a:r>
            <a:r>
              <a:rPr lang="en-US" b="1" dirty="0"/>
              <a:t>when</a:t>
            </a:r>
            <a:r>
              <a:rPr lang="en-US" dirty="0"/>
              <a:t> you need it</a:t>
            </a:r>
          </a:p>
          <a:p>
            <a:r>
              <a:rPr lang="en-US" b="1" dirty="0"/>
              <a:t>Have fun with your work--and if it’s not fun, let me know</a:t>
            </a:r>
          </a:p>
        </p:txBody>
      </p:sp>
    </p:spTree>
    <p:extLst>
      <p:ext uri="{BB962C8B-B14F-4D97-AF65-F5344CB8AC3E}">
        <p14:creationId xmlns:p14="http://schemas.microsoft.com/office/powerpoint/2010/main" val="237553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93A89E-D569-9A40-8F5C-8B4370B7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58BE83-915B-2443-811C-95E20E28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953" y="2020618"/>
            <a:ext cx="5720526" cy="39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64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2588-34DD-B34A-96EF-28FB4E08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slides</a:t>
            </a:r>
          </a:p>
        </p:txBody>
      </p:sp>
    </p:spTree>
    <p:extLst>
      <p:ext uri="{BB962C8B-B14F-4D97-AF65-F5344CB8AC3E}">
        <p14:creationId xmlns:p14="http://schemas.microsoft.com/office/powerpoint/2010/main" val="3553120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CA71C-6EBA-894C-8E17-168AB6C6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E69D6-0A37-1B4A-93EF-AB4341E85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https://www.kaggle.com/c/rsna</a:t>
            </a:r>
            <a:r>
              <a:rPr lang="en-US">
                <a:hlinkClick r:id="rId2"/>
              </a:rPr>
              <a:t>-pneumonia-detection-challenge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410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Kaggle</a:t>
            </a:r>
            <a:r>
              <a:rPr lang="en-US" dirty="0"/>
              <a:t> 2018 Data Science Bowl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5011270" cy="3318936"/>
          </a:xfrm>
        </p:spPr>
        <p:txBody>
          <a:bodyPr/>
          <a:lstStyle/>
          <a:p>
            <a:r>
              <a:rPr lang="en-US" dirty="0"/>
              <a:t>Nuclei Segmentation</a:t>
            </a:r>
          </a:p>
          <a:p>
            <a:r>
              <a:rPr lang="en-US" dirty="0">
                <a:hlinkClick r:id="rId2"/>
              </a:rPr>
              <a:t>https://www.kaggle.com/c/data-science-bowl-2018</a:t>
            </a:r>
            <a:r>
              <a:rPr lang="en-US" dirty="0"/>
              <a:t> </a:t>
            </a:r>
          </a:p>
          <a:p>
            <a:r>
              <a:rPr lang="en-US" dirty="0"/>
              <a:t>April 9: </a:t>
            </a:r>
            <a:r>
              <a:rPr lang="en-US" b="1" dirty="0"/>
              <a:t>Entry deadline</a:t>
            </a:r>
          </a:p>
          <a:p>
            <a:endParaRPr lang="en-US" b="1" dirty="0"/>
          </a:p>
          <a:p>
            <a:r>
              <a:rPr lang="en-US" dirty="0"/>
              <a:t>Talk about tailor-made for us!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388" y="1965262"/>
            <a:ext cx="3699715" cy="43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4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Mojtaba</a:t>
            </a:r>
            <a:r>
              <a:rPr lang="en-US" dirty="0"/>
              <a:t> </a:t>
            </a:r>
            <a:r>
              <a:rPr lang="en-US" dirty="0" err="1"/>
              <a:t>Fazli</a:t>
            </a:r>
            <a:endParaRPr lang="en-US" dirty="0"/>
          </a:p>
          <a:p>
            <a:r>
              <a:rPr lang="en-US" dirty="0" err="1"/>
              <a:t>Bahaa</a:t>
            </a:r>
            <a:r>
              <a:rPr lang="en-US" dirty="0"/>
              <a:t> </a:t>
            </a:r>
            <a:r>
              <a:rPr lang="en-US" dirty="0" err="1"/>
              <a:t>AlAila</a:t>
            </a:r>
            <a:endParaRPr lang="en-US" dirty="0"/>
          </a:p>
          <a:p>
            <a:r>
              <a:rPr lang="en-US" dirty="0"/>
              <a:t>Rajeswari Sivakumar </a:t>
            </a:r>
            <a:r>
              <a:rPr lang="en-US" b="1" dirty="0"/>
              <a:t>(graduating!)</a:t>
            </a:r>
            <a:endParaRPr lang="en-US" dirty="0"/>
          </a:p>
          <a:p>
            <a:r>
              <a:rPr lang="en-US" dirty="0"/>
              <a:t>Christian McDaniel </a:t>
            </a:r>
            <a:r>
              <a:rPr lang="en-US" b="1" dirty="0"/>
              <a:t>(graduating!)</a:t>
            </a:r>
            <a:endParaRPr lang="en-US" dirty="0"/>
          </a:p>
          <a:p>
            <a:r>
              <a:rPr lang="en-US" dirty="0" err="1"/>
              <a:t>Weiwen</a:t>
            </a:r>
            <a:r>
              <a:rPr lang="en-US" dirty="0"/>
              <a:t> Xu </a:t>
            </a:r>
            <a:r>
              <a:rPr lang="en-US" b="1" dirty="0"/>
              <a:t>(graduating!)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Andrew Durden </a:t>
            </a:r>
            <a:r>
              <a:rPr lang="en-US" b="1" dirty="0"/>
              <a:t>(graduating!)</a:t>
            </a:r>
            <a:endParaRPr lang="en-US" dirty="0"/>
          </a:p>
          <a:p>
            <a:r>
              <a:rPr lang="en-US" dirty="0"/>
              <a:t>Zane Page</a:t>
            </a:r>
          </a:p>
          <a:p>
            <a:r>
              <a:rPr lang="en-US" dirty="0"/>
              <a:t>Sonia Rao</a:t>
            </a:r>
          </a:p>
          <a:p>
            <a:r>
              <a:rPr lang="en-US" dirty="0" err="1"/>
              <a:t>Meekail</a:t>
            </a:r>
            <a:r>
              <a:rPr lang="en-US" dirty="0"/>
              <a:t> Zain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81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MICCAI</a:t>
            </a:r>
          </a:p>
          <a:p>
            <a:pPr lvl="1"/>
            <a:r>
              <a:rPr lang="en-US" dirty="0"/>
              <a:t>Granada, Spain</a:t>
            </a:r>
          </a:p>
          <a:p>
            <a:pPr lvl="1"/>
            <a:r>
              <a:rPr lang="en-US" dirty="0"/>
              <a:t>Will be September 16 - 20, 2018</a:t>
            </a:r>
          </a:p>
          <a:p>
            <a:pPr lvl="1"/>
            <a:r>
              <a:rPr lang="en-US" b="1" dirty="0"/>
              <a:t>Submission deadline usually ~February</a:t>
            </a:r>
          </a:p>
          <a:p>
            <a:pPr lvl="1"/>
            <a:r>
              <a:rPr lang="en-US" dirty="0"/>
              <a:t>Also lots of A+ workshops with submission</a:t>
            </a:r>
            <a:br>
              <a:rPr lang="en-US" dirty="0"/>
            </a:br>
            <a:r>
              <a:rPr lang="en-US" dirty="0"/>
              <a:t>deadlines in the summer months</a:t>
            </a:r>
          </a:p>
          <a:p>
            <a:pPr lvl="1"/>
            <a:r>
              <a:rPr lang="en-US" dirty="0">
                <a:hlinkClick r:id="rId2"/>
              </a:rPr>
              <a:t>http://www.miccai2018.org/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22570-2E95-214D-BE85-B8E74393A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763" y="2262909"/>
            <a:ext cx="4959586" cy="226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47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IEEE International Symposium on Biomedical Imaging (ISBI)</a:t>
            </a:r>
          </a:p>
          <a:p>
            <a:pPr lvl="1"/>
            <a:r>
              <a:rPr lang="en-US" dirty="0"/>
              <a:t>Venice, Italy</a:t>
            </a:r>
          </a:p>
          <a:p>
            <a:pPr lvl="1"/>
            <a:r>
              <a:rPr lang="en-US" dirty="0"/>
              <a:t>April 8-11, 2019</a:t>
            </a:r>
          </a:p>
          <a:p>
            <a:pPr lvl="1"/>
            <a:r>
              <a:rPr lang="en-US" b="1" dirty="0"/>
              <a:t>Submission deadline: October 9, 2018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https://biomedicalimaging.org/2019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~20% acceptance rate</a:t>
            </a:r>
          </a:p>
          <a:p>
            <a:pPr lvl="1"/>
            <a:r>
              <a:rPr lang="en-US" b="1" dirty="0"/>
              <a:t>Had two papers and a poster accepted to ISBI 2018!</a:t>
            </a:r>
          </a:p>
        </p:txBody>
      </p:sp>
    </p:spTree>
    <p:extLst>
      <p:ext uri="{BB962C8B-B14F-4D97-AF65-F5344CB8AC3E}">
        <p14:creationId xmlns:p14="http://schemas.microsoft.com/office/powerpoint/2010/main" val="155202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CVPR</a:t>
            </a:r>
          </a:p>
          <a:p>
            <a:pPr lvl="1"/>
            <a:r>
              <a:rPr lang="en-US" dirty="0"/>
              <a:t>Long Beach, CA</a:t>
            </a:r>
          </a:p>
          <a:p>
            <a:pPr lvl="1"/>
            <a:r>
              <a:rPr lang="en-US" dirty="0"/>
              <a:t>June 15 – 21, 2019</a:t>
            </a:r>
          </a:p>
          <a:p>
            <a:pPr lvl="1"/>
            <a:r>
              <a:rPr lang="en-US" b="1" dirty="0"/>
              <a:t>Submission deadline: November 16, 2018</a:t>
            </a:r>
          </a:p>
          <a:p>
            <a:pPr lvl="1"/>
            <a:r>
              <a:rPr lang="en-US" dirty="0">
                <a:hlinkClick r:id="rId2"/>
              </a:rPr>
              <a:t>http://cvpr2019.thecvf.com/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Acceptance rate: ~30%</a:t>
            </a:r>
          </a:p>
          <a:p>
            <a:pPr lvl="1"/>
            <a:r>
              <a:rPr lang="en-US" b="1" dirty="0"/>
              <a:t>Most likely great workshops with ~early-to-mid</a:t>
            </a:r>
            <a:br>
              <a:rPr lang="en-US" b="1" dirty="0"/>
            </a:br>
            <a:r>
              <a:rPr lang="en-US" b="1" dirty="0"/>
              <a:t>spring deadlines</a:t>
            </a:r>
          </a:p>
          <a:p>
            <a:pPr lvl="1"/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52144-58C5-CF45-8B31-CC180E3FD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211" y="2430730"/>
            <a:ext cx="2921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89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E6317E-482C-2343-B1AE-52381DAE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US" dirty="0"/>
              <a:t>International Conference on Machine Learning</a:t>
            </a:r>
          </a:p>
          <a:p>
            <a:pPr lvl="1"/>
            <a:r>
              <a:rPr lang="en-US" dirty="0"/>
              <a:t>Long Beach, CA</a:t>
            </a:r>
          </a:p>
          <a:p>
            <a:pPr lvl="1"/>
            <a:r>
              <a:rPr lang="en-US" dirty="0"/>
              <a:t>June 10-15, 2019</a:t>
            </a:r>
          </a:p>
          <a:p>
            <a:pPr lvl="1"/>
            <a:r>
              <a:rPr lang="en-US" b="1" dirty="0"/>
              <a:t>Abstract deadline: Jan 18</a:t>
            </a:r>
          </a:p>
          <a:p>
            <a:pPr lvl="1"/>
            <a:r>
              <a:rPr lang="en-US" b="1" dirty="0"/>
              <a:t>Full paper deadline: Jan 23</a:t>
            </a:r>
          </a:p>
          <a:p>
            <a:pPr lvl="1"/>
            <a:r>
              <a:rPr lang="en-US" dirty="0">
                <a:hlinkClick r:id="rId2"/>
              </a:rPr>
              <a:t>https://icml.cc/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E95B2-B84E-C24C-A51C-4D9C9317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889" y="2531258"/>
            <a:ext cx="4150177" cy="104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94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ACM Conference on Bioinformatics, Computational Biology, and Health Informatics</a:t>
            </a:r>
          </a:p>
          <a:p>
            <a:pPr lvl="1"/>
            <a:r>
              <a:rPr lang="en-US" dirty="0"/>
              <a:t>Boston, MA</a:t>
            </a:r>
          </a:p>
          <a:p>
            <a:pPr lvl="1"/>
            <a:r>
              <a:rPr lang="en-US" dirty="0"/>
              <a:t>August 21-24, 2017</a:t>
            </a:r>
          </a:p>
          <a:p>
            <a:pPr lvl="1"/>
            <a:r>
              <a:rPr lang="en-US" b="1" dirty="0"/>
              <a:t>April 10, 2017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http://acm-bcb.org/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~30% acceptance rate</a:t>
            </a:r>
          </a:p>
        </p:txBody>
      </p:sp>
    </p:spTree>
    <p:extLst>
      <p:ext uri="{BB962C8B-B14F-4D97-AF65-F5344CB8AC3E}">
        <p14:creationId xmlns:p14="http://schemas.microsoft.com/office/powerpoint/2010/main" val="1531436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C81FC-987D-9343-B919-C2A8C1BB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 for something completely different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1B654-8651-E346-BD4A-A9B78C8C8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924" y="273866"/>
            <a:ext cx="3668260" cy="33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31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2019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January 23 (today)</a:t>
            </a:r>
          </a:p>
          <a:p>
            <a:r>
              <a:rPr lang="en-US" dirty="0"/>
              <a:t>January 30</a:t>
            </a:r>
          </a:p>
          <a:p>
            <a:r>
              <a:rPr lang="en-US" dirty="0"/>
              <a:t>February 6</a:t>
            </a:r>
          </a:p>
          <a:p>
            <a:r>
              <a:rPr lang="en-US" dirty="0"/>
              <a:t>February 13</a:t>
            </a:r>
          </a:p>
          <a:p>
            <a:r>
              <a:rPr lang="en-US" dirty="0"/>
              <a:t>February 20</a:t>
            </a:r>
          </a:p>
          <a:p>
            <a:r>
              <a:rPr lang="en-US" dirty="0"/>
              <a:t>March 6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March 20</a:t>
            </a:r>
          </a:p>
          <a:p>
            <a:r>
              <a:rPr lang="en-US" dirty="0"/>
              <a:t>March 27</a:t>
            </a:r>
          </a:p>
          <a:p>
            <a:r>
              <a:rPr lang="en-US" dirty="0"/>
              <a:t>April 3</a:t>
            </a:r>
          </a:p>
          <a:p>
            <a:r>
              <a:rPr lang="en-US" dirty="0"/>
              <a:t>April 10</a:t>
            </a:r>
          </a:p>
          <a:p>
            <a:r>
              <a:rPr lang="en-US" dirty="0"/>
              <a:t>April 17</a:t>
            </a:r>
          </a:p>
          <a:p>
            <a:r>
              <a:rPr lang="en-US" dirty="0"/>
              <a:t>April 24-25 </a:t>
            </a:r>
            <a:r>
              <a:rPr lang="en-US" b="1" dirty="0"/>
              <a:t>(other)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2785C-4AF7-DA47-941C-AB2BBFEF5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974" y="3941213"/>
            <a:ext cx="1517650" cy="15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DE38-9C5F-1C4C-8BBA-CC77D3952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EE85E-C501-9A40-A5BD-1B2743F5E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818178"/>
          </a:xfrm>
        </p:spPr>
        <p:txBody>
          <a:bodyPr>
            <a:normAutofit/>
          </a:bodyPr>
          <a:lstStyle/>
          <a:p>
            <a:r>
              <a:rPr lang="en-US" b="1" dirty="0"/>
              <a:t>Excellence in Research</a:t>
            </a:r>
          </a:p>
          <a:p>
            <a:endParaRPr lang="en-US" b="1" dirty="0"/>
          </a:p>
          <a:p>
            <a:r>
              <a:rPr lang="en-US" dirty="0"/>
              <a:t>Clear objectives (set goals)</a:t>
            </a:r>
          </a:p>
          <a:p>
            <a:r>
              <a:rPr lang="en-US" dirty="0"/>
              <a:t>Self-motivation (keep trying things)</a:t>
            </a:r>
          </a:p>
          <a:p>
            <a:r>
              <a:rPr lang="en-US" dirty="0"/>
              <a:t>Collaboration (talk to each other)</a:t>
            </a:r>
          </a:p>
          <a:p>
            <a:r>
              <a:rPr lang="en-US" dirty="0"/>
              <a:t>Continued progress (even sideways)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112801-7304-8C40-9287-DC6A869C5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818178"/>
          </a:xfrm>
        </p:spPr>
        <p:txBody>
          <a:bodyPr>
            <a:normAutofit/>
          </a:bodyPr>
          <a:lstStyle/>
          <a:p>
            <a:r>
              <a:rPr lang="en-US" b="1" dirty="0"/>
              <a:t>Excellence in Communication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Writing &amp; Editing (preprints, papers)</a:t>
            </a:r>
          </a:p>
          <a:p>
            <a:r>
              <a:rPr lang="en-US" dirty="0"/>
              <a:t>Blogging</a:t>
            </a:r>
          </a:p>
          <a:p>
            <a:r>
              <a:rPr lang="en-US" dirty="0"/>
              <a:t>Documenting (in-code, READMEs, wikis)</a:t>
            </a:r>
          </a:p>
          <a:p>
            <a:r>
              <a:rPr lang="en-US" dirty="0"/>
              <a:t>Open Science (group GitHub)</a:t>
            </a:r>
          </a:p>
        </p:txBody>
      </p:sp>
    </p:spTree>
    <p:extLst>
      <p:ext uri="{BB962C8B-B14F-4D97-AF65-F5344CB8AC3E}">
        <p14:creationId xmlns:p14="http://schemas.microsoft.com/office/powerpoint/2010/main" val="147950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68C16A-C621-8945-8A27-F0A690A5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589D9-3E04-7843-9F30-E09487E72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57556"/>
          </a:xfrm>
        </p:spPr>
        <p:txBody>
          <a:bodyPr>
            <a:normAutofit/>
          </a:bodyPr>
          <a:lstStyle/>
          <a:p>
            <a:r>
              <a:rPr lang="en-US" dirty="0"/>
              <a:t>Codename “</a:t>
            </a:r>
            <a:r>
              <a:rPr lang="en-US" dirty="0" err="1"/>
              <a:t>LittleJohn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20 nodes: 12 cores, 128GB memory, 2TB HDD each</a:t>
            </a:r>
          </a:p>
          <a:p>
            <a:pPr lvl="1"/>
            <a:r>
              <a:rPr lang="en-US" dirty="0"/>
              <a:t>1 node: 12 cores, 16GB memory, 40TB HDD</a:t>
            </a:r>
          </a:p>
          <a:p>
            <a:pPr lvl="1"/>
            <a:r>
              <a:rPr lang="en-US" dirty="0"/>
              <a:t>1 node: 2x TITAN GPU</a:t>
            </a:r>
          </a:p>
          <a:p>
            <a:r>
              <a:rPr lang="en-US" dirty="0"/>
              <a:t>Google Cloud Platform ($300 free for signing up!)</a:t>
            </a:r>
          </a:p>
          <a:p>
            <a:r>
              <a:rPr lang="en-US" dirty="0"/>
              <a:t>Amazon Web Services (currently </a:t>
            </a:r>
            <a:r>
              <a:rPr lang="en-US" b="1" dirty="0"/>
              <a:t>no research credits</a:t>
            </a:r>
            <a:r>
              <a:rPr lang="en-US" dirty="0"/>
              <a:t>, sorry </a:t>
            </a:r>
            <a:r>
              <a:rPr lang="en-US" dirty="0">
                <a:sym typeface="Wingdings" pitchFamily="2" charset="2"/>
              </a:rPr>
              <a:t> )</a:t>
            </a:r>
            <a:endParaRPr lang="en-US" dirty="0"/>
          </a:p>
          <a:p>
            <a:r>
              <a:rPr lang="en-US" dirty="0"/>
              <a:t>GACRC: </a:t>
            </a:r>
            <a:r>
              <a:rPr lang="en-US" dirty="0">
                <a:hlinkClick r:id="rId2"/>
              </a:rPr>
              <a:t>https://wiki.gacrc.uga.edu/wiki/Main_Page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 have a lab account—let me know if you want/need access, and I’ll sign you up</a:t>
            </a:r>
          </a:p>
        </p:txBody>
      </p:sp>
    </p:spTree>
    <p:extLst>
      <p:ext uri="{BB962C8B-B14F-4D97-AF65-F5344CB8AC3E}">
        <p14:creationId xmlns:p14="http://schemas.microsoft.com/office/powerpoint/2010/main" val="211345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9FF2D0-1F5E-894B-9385-0739A915A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A20437-E172-094E-B8A2-6C72AE7C9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Interested in traveling? Practice speaking in front of a crowd? A chance to network with the experts?</a:t>
            </a:r>
          </a:p>
        </p:txBody>
      </p:sp>
    </p:spTree>
    <p:extLst>
      <p:ext uri="{BB962C8B-B14F-4D97-AF65-F5344CB8AC3E}">
        <p14:creationId xmlns:p14="http://schemas.microsoft.com/office/powerpoint/2010/main" val="933559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Information Processing Systems (</a:t>
            </a:r>
            <a:r>
              <a:rPr lang="en-US" dirty="0" err="1"/>
              <a:t>NeurIPS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Vancouver, CA</a:t>
            </a:r>
          </a:p>
          <a:p>
            <a:pPr lvl="1"/>
            <a:r>
              <a:rPr lang="en-US" dirty="0"/>
              <a:t>Early December, 2019</a:t>
            </a:r>
          </a:p>
          <a:p>
            <a:pPr lvl="1"/>
            <a:r>
              <a:rPr lang="en-US" b="1" dirty="0"/>
              <a:t>Submission deadline: ~May 2019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https://neurips.cc/</a:t>
            </a:r>
            <a:endParaRPr lang="en-US" dirty="0"/>
          </a:p>
          <a:p>
            <a:pPr lvl="1"/>
            <a:r>
              <a:rPr lang="en-US" dirty="0"/>
              <a:t>~20% acceptance rate</a:t>
            </a:r>
          </a:p>
        </p:txBody>
      </p:sp>
    </p:spTree>
    <p:extLst>
      <p:ext uri="{BB962C8B-B14F-4D97-AF65-F5344CB8AC3E}">
        <p14:creationId xmlns:p14="http://schemas.microsoft.com/office/powerpoint/2010/main" val="1713090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D83B6-B01F-C246-A15F-1E14A8C44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US" dirty="0"/>
              <a:t>IEEE Data Science and Advanced Analytics (DSAA)</a:t>
            </a:r>
          </a:p>
          <a:p>
            <a:pPr lvl="1"/>
            <a:r>
              <a:rPr lang="en-US" dirty="0"/>
              <a:t>Washington, D.C.</a:t>
            </a:r>
          </a:p>
          <a:p>
            <a:pPr lvl="1"/>
            <a:r>
              <a:rPr lang="en-US" dirty="0"/>
              <a:t>October 5-8, 2019</a:t>
            </a:r>
          </a:p>
          <a:p>
            <a:pPr lvl="1"/>
            <a:r>
              <a:rPr lang="en-US" b="1" dirty="0"/>
              <a:t>Submission date: May 5</a:t>
            </a:r>
          </a:p>
          <a:p>
            <a:pPr lvl="1"/>
            <a:r>
              <a:rPr lang="en-US" dirty="0"/>
              <a:t>Acceptance rate: ~20%</a:t>
            </a:r>
          </a:p>
          <a:p>
            <a:pPr lvl="1"/>
            <a:r>
              <a:rPr lang="en-US" dirty="0">
                <a:hlinkClick r:id="rId2"/>
              </a:rPr>
              <a:t>http://dsaa2019.dsaa.co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ABD3BA-424C-E34E-9E27-FB540A769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560" y="2015732"/>
            <a:ext cx="3772938" cy="376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248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{BE8047B2-092D-8140-945F-F415F64B44BB}tf10001119</Template>
  <TotalTime>1561</TotalTime>
  <Words>1373</Words>
  <Application>Microsoft Macintosh PowerPoint</Application>
  <PresentationFormat>Widescreen</PresentationFormat>
  <Paragraphs>240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Courier</vt:lpstr>
      <vt:lpstr>Gill Sans MT</vt:lpstr>
      <vt:lpstr>Gallery</vt:lpstr>
      <vt:lpstr>Quinn Research Group Meeting</vt:lpstr>
      <vt:lpstr>Group Members</vt:lpstr>
      <vt:lpstr>Group Members</vt:lpstr>
      <vt:lpstr>Spring 2019 Schedule</vt:lpstr>
      <vt:lpstr>Expectations</vt:lpstr>
      <vt:lpstr>Resources</vt:lpstr>
      <vt:lpstr>Conference Venues</vt:lpstr>
      <vt:lpstr>Conference Venues</vt:lpstr>
      <vt:lpstr>Conference Venues</vt:lpstr>
      <vt:lpstr>Conference Venues</vt:lpstr>
      <vt:lpstr>Conference Venues</vt:lpstr>
      <vt:lpstr>Conference Venues</vt:lpstr>
      <vt:lpstr>Conference Venues</vt:lpstr>
      <vt:lpstr>Google Summer of Code 2019</vt:lpstr>
      <vt:lpstr>Journals and preprints</vt:lpstr>
      <vt:lpstr>Journals</vt:lpstr>
      <vt:lpstr>Preprint servers</vt:lpstr>
      <vt:lpstr>REU (Research Experience for Undergrads)</vt:lpstr>
      <vt:lpstr>What to do next</vt:lpstr>
      <vt:lpstr>Connect to the QRG Github</vt:lpstr>
      <vt:lpstr>Pictures + Info</vt:lpstr>
      <vt:lpstr>When it’s your turn to give a talk</vt:lpstr>
      <vt:lpstr>Sometime this semester</vt:lpstr>
      <vt:lpstr>Every Saturday or Sunday</vt:lpstr>
      <vt:lpstr>Always</vt:lpstr>
      <vt:lpstr>Questions?</vt:lpstr>
      <vt:lpstr>Old slides</vt:lpstr>
      <vt:lpstr>Kaggle</vt:lpstr>
      <vt:lpstr>Kaggle 2018 Data Science Bowl</vt:lpstr>
      <vt:lpstr>Conference Venues</vt:lpstr>
      <vt:lpstr>Conference Venues</vt:lpstr>
      <vt:lpstr>Conference Venues</vt:lpstr>
      <vt:lpstr>Conference Venues</vt:lpstr>
      <vt:lpstr>Conference Venues</vt:lpstr>
      <vt:lpstr>And now for something completely different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Shannon Quinn</dc:creator>
  <cp:lastModifiedBy>Shannon Quinn</cp:lastModifiedBy>
  <cp:revision>311</cp:revision>
  <dcterms:created xsi:type="dcterms:W3CDTF">2017-01-13T16:16:12Z</dcterms:created>
  <dcterms:modified xsi:type="dcterms:W3CDTF">2019-01-21T19:46:26Z</dcterms:modified>
</cp:coreProperties>
</file>